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316a2e7f8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316a2e7f8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4d4cc687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4d4cc68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4d4cc687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4d4cc687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4d4cc687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4d4cc687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316a2e7f8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316a2e7f8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563c8df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563c8df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316a2e7f8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316a2e7f8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4d4cc687f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4d4cc687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4d4cc687f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4d4cc687f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5e41864b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5e41864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4d4cc68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4d4cc68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316a2e7f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316a2e7f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316a2e7f8_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316a2e7f8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zione con didascalia">
  <p:cSld name="Citazione con didascali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473773" y="811092"/>
            <a:ext cx="4749309" cy="2429389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38239" y="928876"/>
            <a:ext cx="4420500" cy="1984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b="1" sz="32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639893" y="3332760"/>
            <a:ext cx="4418700" cy="5349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0F0F0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0F0F0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5680982" y="811092"/>
            <a:ext cx="2857500" cy="3056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14034" y="1666715"/>
            <a:ext cx="7915800" cy="2727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-2381"/>
            <a:ext cx="9144000" cy="3902869"/>
          </a:xfrm>
          <a:custGeom>
            <a:rect b="b" l="l" r="r" t="t"/>
            <a:pathLst>
              <a:path extrusionOk="0" h="3278" w="576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6"/>
          <p:cNvSpPr txBox="1"/>
          <p:nvPr>
            <p:ph type="ctrTitle"/>
          </p:nvPr>
        </p:nvSpPr>
        <p:spPr>
          <a:xfrm>
            <a:off x="607501" y="1086860"/>
            <a:ext cx="7929000" cy="2228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100"/>
              <a:buFont typeface="Century Gothic"/>
              <a:buNone/>
              <a:defRPr sz="4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607501" y="3960635"/>
            <a:ext cx="7929000" cy="326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F0F0F0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F0F0F0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F0F0F0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SzPts val="900"/>
              <a:buNone/>
              <a:defRPr>
                <a:solidFill>
                  <a:srgbClr val="F0F0F0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1"/>
            <a:ext cx="9144000" cy="3902869"/>
          </a:xfrm>
          <a:custGeom>
            <a:rect b="b" l="l" r="r" t="t"/>
            <a:pathLst>
              <a:path extrusionOk="0" h="3278" w="576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607500" y="2213547"/>
            <a:ext cx="7921200" cy="1101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  <a:defRPr b="1" sz="36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607500" y="3960901"/>
            <a:ext cx="7921200" cy="325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r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0F0F0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0F0F0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rgbClr val="F0F0F0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614034" y="1666715"/>
            <a:ext cx="3889500" cy="2729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640561" y="1666715"/>
            <a:ext cx="3895800" cy="2729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611046" y="1631156"/>
            <a:ext cx="3892500" cy="432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500"/>
              <a:buNone/>
              <a:defRPr b="0" sz="15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611047" y="2063354"/>
            <a:ext cx="3892500" cy="2332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4640561" y="1631156"/>
            <a:ext cx="3895800" cy="432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500"/>
              <a:buNone/>
              <a:defRPr b="0" sz="15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640561" y="2063354"/>
            <a:ext cx="3895800" cy="2332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804863" y="334565"/>
            <a:ext cx="2660653" cy="1360987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804863" y="334566"/>
            <a:ext cx="2660700" cy="1213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Century Gothic"/>
              <a:buNone/>
              <a:defRPr b="1" sz="1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641725" y="334566"/>
            <a:ext cx="4689600" cy="4061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2" type="body"/>
          </p:nvPr>
        </p:nvSpPr>
        <p:spPr>
          <a:xfrm>
            <a:off x="804863" y="1695554"/>
            <a:ext cx="2660700" cy="2700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611046" y="545642"/>
            <a:ext cx="3639600" cy="12129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3"/>
          <p:cNvSpPr/>
          <p:nvPr>
            <p:ph idx="2" type="pic"/>
          </p:nvPr>
        </p:nvSpPr>
        <p:spPr>
          <a:xfrm>
            <a:off x="4573588" y="0"/>
            <a:ext cx="4570500" cy="514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🞆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611046" y="1758513"/>
            <a:ext cx="3639600" cy="2637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2914358" y="4531022"/>
            <a:ext cx="732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442797" y="4531022"/>
            <a:ext cx="24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3647017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panoramica con didascalia">
  <p:cSld name="Immagine panoramica con didascalia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607500" y="3600450"/>
            <a:ext cx="7921200" cy="425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/>
          <p:nvPr>
            <p:ph idx="2" type="pic"/>
          </p:nvPr>
        </p:nvSpPr>
        <p:spPr>
          <a:xfrm>
            <a:off x="0" y="0"/>
            <a:ext cx="9144000" cy="3600600"/>
          </a:xfrm>
          <a:prstGeom prst="rect">
            <a:avLst/>
          </a:prstGeom>
          <a:noFill/>
          <a:ln cap="rnd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🞆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607500" y="4025503"/>
            <a:ext cx="7921200" cy="370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">
  <p:cSld name="Scheda nom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855663" y="1714939"/>
            <a:ext cx="3671335" cy="1877979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1017817" y="1826968"/>
            <a:ext cx="3286800" cy="1505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4617000" y="1714500"/>
            <a:ext cx="3660300" cy="1721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0" y="0"/>
            <a:ext cx="9144000" cy="1639491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 rot="5400000">
            <a:off x="3190864" y="-944999"/>
            <a:ext cx="2755800" cy="7922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verticale e tes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5752238" y="334567"/>
            <a:ext cx="3391764" cy="4061221"/>
          </a:xfrm>
          <a:custGeom>
            <a:rect b="b" l="l" r="r" t="t"/>
            <a:pathLst>
              <a:path extrusionOk="0" h="4320" w="2879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99997" ty="0" sy="99997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7"/>
          <p:cNvSpPr txBox="1"/>
          <p:nvPr>
            <p:ph type="title"/>
          </p:nvPr>
        </p:nvSpPr>
        <p:spPr>
          <a:xfrm rot="5400000">
            <a:off x="5147648" y="1429628"/>
            <a:ext cx="3851100" cy="1871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 rot="5400000">
            <a:off x="1056255" y="-114233"/>
            <a:ext cx="4061100" cy="4958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🞆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🞆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🞆"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Century Gothic"/>
              <a:buNone/>
              <a:defRPr b="1" i="0" sz="3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07500" y="1638301"/>
            <a:ext cx="7922400" cy="2755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84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🞆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57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🞆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38636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7000969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008748" y="4436916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forms.gle/QuVuZAP4pvYhy48HA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ctrTitle"/>
          </p:nvPr>
        </p:nvSpPr>
        <p:spPr>
          <a:xfrm>
            <a:off x="3893550" y="2734575"/>
            <a:ext cx="1356900" cy="743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Group 4 </a:t>
            </a:r>
            <a:endParaRPr sz="2400"/>
          </a:p>
        </p:txBody>
      </p: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607500" y="4009975"/>
            <a:ext cx="7929000" cy="8895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t"/>
              <a:t>Marco Carfora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/>
              <a:t>Daniele Calisi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/>
              <a:t>Francesco Bovi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type="ctrTitle"/>
          </p:nvPr>
        </p:nvSpPr>
        <p:spPr>
          <a:xfrm>
            <a:off x="824301" y="378025"/>
            <a:ext cx="6889200" cy="743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</a:t>
            </a:r>
            <a:r>
              <a:rPr lang="it"/>
              <a:t>Third checkpoint 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499" y="1460413"/>
            <a:ext cx="2565000" cy="121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2135625" y="481550"/>
            <a:ext cx="4030500" cy="43188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2465749" y="1774250"/>
            <a:ext cx="3370200" cy="3026100"/>
          </a:xfrm>
          <a:prstGeom prst="flowChartConnector">
            <a:avLst/>
          </a:prstGeom>
          <a:solidFill>
            <a:srgbClr val="93C47D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/>
          <p:nvPr/>
        </p:nvSpPr>
        <p:spPr>
          <a:xfrm>
            <a:off x="3266025" y="3193100"/>
            <a:ext cx="1769700" cy="1607100"/>
          </a:xfrm>
          <a:prstGeom prst="ellipse">
            <a:avLst/>
          </a:prstGeom>
          <a:solidFill>
            <a:srgbClr val="6AA84F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2395577" y="811225"/>
            <a:ext cx="3370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entury Gothic"/>
                <a:ea typeface="Century Gothic"/>
                <a:cs typeface="Century Gothic"/>
                <a:sym typeface="Century Gothic"/>
              </a:rPr>
              <a:t>TAM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it" sz="1900">
                <a:latin typeface="Century Gothic"/>
                <a:ea typeface="Century Gothic"/>
                <a:cs typeface="Century Gothic"/>
                <a:sym typeface="Century Gothic"/>
              </a:rPr>
              <a:t>1 Bln Students*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7288600" y="174750"/>
            <a:ext cx="1494900" cy="1908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 to move from “Students” to “Dollars” we are waiting to establish the revenue streams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266125" y="1866250"/>
            <a:ext cx="1369200" cy="615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in Italy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3420200" y="2047200"/>
            <a:ext cx="1683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Century Gothic"/>
                <a:ea typeface="Century Gothic"/>
                <a:cs typeface="Century Gothic"/>
                <a:sym typeface="Century Gothic"/>
              </a:rPr>
              <a:t>      SAM</a:t>
            </a:r>
            <a:r>
              <a:rPr lang="it" sz="1700">
                <a:latin typeface="Century Gothic"/>
                <a:ea typeface="Century Gothic"/>
                <a:cs typeface="Century Gothic"/>
                <a:sym typeface="Century Gothic"/>
              </a:rPr>
              <a:t>	 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entury Gothic"/>
                <a:ea typeface="Century Gothic"/>
                <a:cs typeface="Century Gothic"/>
                <a:sym typeface="Century Gothic"/>
              </a:rPr>
              <a:t>0.8% of TAM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3420225" y="3539138"/>
            <a:ext cx="1461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Century Gothic"/>
                <a:ea typeface="Century Gothic"/>
                <a:cs typeface="Century Gothic"/>
                <a:sym typeface="Century Gothic"/>
              </a:rPr>
              <a:t>      SOM</a:t>
            </a:r>
            <a:r>
              <a:rPr lang="it" sz="1700">
                <a:latin typeface="Century Gothic"/>
                <a:ea typeface="Century Gothic"/>
                <a:cs typeface="Century Gothic"/>
                <a:sym typeface="Century Gothic"/>
              </a:rPr>
              <a:t>	 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entury Gothic"/>
                <a:ea typeface="Century Gothic"/>
                <a:cs typeface="Century Gothic"/>
                <a:sym typeface="Century Gothic"/>
              </a:rPr>
              <a:t>1,7% of SAM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203275" y="3193100"/>
            <a:ext cx="1494900" cy="1477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in Rome (middle and high school) with a dyslexic in class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8" name="Google Shape;258;p37"/>
          <p:cNvCxnSpPr/>
          <p:nvPr/>
        </p:nvCxnSpPr>
        <p:spPr>
          <a:xfrm rot="10800000">
            <a:off x="1690350" y="2174025"/>
            <a:ext cx="1832400" cy="906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7"/>
          <p:cNvCxnSpPr/>
          <p:nvPr/>
        </p:nvCxnSpPr>
        <p:spPr>
          <a:xfrm rot="10800000">
            <a:off x="1901925" y="954650"/>
            <a:ext cx="1569000" cy="1035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37"/>
          <p:cNvCxnSpPr/>
          <p:nvPr/>
        </p:nvCxnSpPr>
        <p:spPr>
          <a:xfrm flipH="1">
            <a:off x="1814850" y="3789175"/>
            <a:ext cx="1730100" cy="18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37"/>
          <p:cNvSpPr txBox="1"/>
          <p:nvPr/>
        </p:nvSpPr>
        <p:spPr>
          <a:xfrm>
            <a:off x="486725" y="627750"/>
            <a:ext cx="1289400" cy="615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in the world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38"/>
          <p:cNvCxnSpPr/>
          <p:nvPr/>
        </p:nvCxnSpPr>
        <p:spPr>
          <a:xfrm flipH="1" rot="10800000">
            <a:off x="1915399" y="429608"/>
            <a:ext cx="31500" cy="4408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8"/>
          <p:cNvCxnSpPr/>
          <p:nvPr/>
        </p:nvCxnSpPr>
        <p:spPr>
          <a:xfrm flipH="1" rot="10800000">
            <a:off x="1419279" y="4469038"/>
            <a:ext cx="6052800" cy="6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040" y="1478650"/>
            <a:ext cx="1155299" cy="4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/>
        </p:nvSpPr>
        <p:spPr>
          <a:xfrm>
            <a:off x="6525713" y="4527900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 hoc content for dyslexic students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1103763" y="469400"/>
            <a:ext cx="130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Audio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 </a:t>
            </a:r>
            <a:endParaRPr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915" y="3230577"/>
            <a:ext cx="1607525" cy="16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537" y="469400"/>
            <a:ext cx="2131017" cy="10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7289" y="3449300"/>
            <a:ext cx="1194800" cy="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6277238" y="3141875"/>
            <a:ext cx="119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 hoc Textbooks</a:t>
            </a:r>
            <a:endParaRPr sz="9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0162" y="170200"/>
            <a:ext cx="1446374" cy="14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92463" y="3429263"/>
            <a:ext cx="1249276" cy="93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1378" y="1569487"/>
            <a:ext cx="1403659" cy="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2185125" y="1139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Voice synthesizer</a:t>
            </a:r>
            <a:endParaRPr sz="1000"/>
          </a:p>
        </p:txBody>
      </p:sp>
      <p:sp>
        <p:nvSpPr>
          <p:cNvPr id="279" name="Google Shape;279;p38"/>
          <p:cNvSpPr txBox="1"/>
          <p:nvPr/>
        </p:nvSpPr>
        <p:spPr>
          <a:xfrm>
            <a:off x="2800026" y="0"/>
            <a:ext cx="3543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COMPETITOR ANALYSIS</a:t>
            </a:r>
            <a:endParaRPr b="1" sz="23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4672550" y="3129750"/>
            <a:ext cx="13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maps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1143642" y="1341443"/>
            <a:ext cx="3286800" cy="150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Next steps:</a:t>
            </a:r>
            <a:endParaRPr sz="3800"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4617000" y="1714500"/>
            <a:ext cx="3660300" cy="17217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fontScale="62500" lnSpcReduction="1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18293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➢"/>
            </a:pPr>
            <a:r>
              <a:rPr lang="it" sz="2260"/>
              <a:t>MOCKUPS;</a:t>
            </a:r>
            <a:endParaRPr sz="226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60"/>
          </a:p>
          <a:p>
            <a:pPr indent="-318293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➢"/>
            </a:pPr>
            <a:r>
              <a:rPr lang="it" sz="2260"/>
              <a:t>User Experience;</a:t>
            </a:r>
            <a:endParaRPr sz="226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60"/>
          </a:p>
          <a:p>
            <a:pPr indent="-318293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➢"/>
            </a:pPr>
            <a:r>
              <a:rPr lang="it" sz="2260"/>
              <a:t>New questionnaire results analysis;</a:t>
            </a:r>
            <a:endParaRPr sz="2260"/>
          </a:p>
          <a:p>
            <a:pPr indent="45720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ctrTitle"/>
          </p:nvPr>
        </p:nvSpPr>
        <p:spPr>
          <a:xfrm>
            <a:off x="503900" y="246475"/>
            <a:ext cx="7929000" cy="329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/>
              <a:t>THANK</a:t>
            </a:r>
            <a:endParaRPr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/>
              <a:t>YOU!</a:t>
            </a:r>
            <a:endParaRPr sz="8000"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899" y="3808600"/>
            <a:ext cx="2565000" cy="121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/>
              <a:t>Business concept</a:t>
            </a:r>
            <a:endParaRPr sz="2000"/>
          </a:p>
        </p:txBody>
      </p:sp>
      <p:sp>
        <p:nvSpPr>
          <p:cNvPr id="169" name="Google Shape;169;p29"/>
          <p:cNvSpPr txBox="1"/>
          <p:nvPr>
            <p:ph idx="4294967295" type="body"/>
          </p:nvPr>
        </p:nvSpPr>
        <p:spPr>
          <a:xfrm>
            <a:off x="426475" y="1717550"/>
            <a:ext cx="8308200" cy="31494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None/>
            </a:pP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During the last years the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awareness on the dyslexia is increased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. Indeed, it has been registered  a raise of students with certified dyslexia (177.000 cases in Italy), from 0.7% in 2010 to 3.2% in 2018 but the number is probably higher.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Students affected by dyslexia have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difficulties in reading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a text and troubles copying from the blackboard. They don’t have a way to easily grasp the concepts and to make the comprehension faster, indeed they usually need external help, like a tutor.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b="1" lang="it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Sum-AppAudio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is a mobile platform based on a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student-to-student model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to support the study of students with dyslexia. The core of the App are the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recorded files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that every student can upload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to summarise subject topics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or book chapters. The system is designed ad hoc to </a:t>
            </a:r>
            <a:r>
              <a:rPr lang="it" sz="1600" u="sng">
                <a:latin typeface="Calibri"/>
                <a:ea typeface="Calibri"/>
                <a:cs typeface="Calibri"/>
                <a:sym typeface="Calibri"/>
              </a:rPr>
              <a:t>overcome the difficulties</a:t>
            </a:r>
            <a:r>
              <a:rPr lang="it" sz="1600">
                <a:latin typeface="Calibri"/>
                <a:ea typeface="Calibri"/>
                <a:cs typeface="Calibri"/>
                <a:sym typeface="Calibri"/>
              </a:rPr>
              <a:t> that students with dyslexia have to face but also other students can enjoy the service.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25" y="152400"/>
            <a:ext cx="811805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3859200" y="468850"/>
            <a:ext cx="1425300" cy="223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Overcome your reading and learning difficulties, enjoy a student-to-student model whose</a:t>
            </a:r>
            <a:r>
              <a:rPr b="1" lang="it" sz="900">
                <a:solidFill>
                  <a:schemeClr val="dk1"/>
                </a:solidFill>
              </a:rPr>
              <a:t> </a:t>
            </a:r>
            <a:r>
              <a:rPr lang="it" sz="900">
                <a:solidFill>
                  <a:schemeClr val="dk1"/>
                </a:solidFill>
              </a:rPr>
              <a:t>core are the recorded files that every student can upload to summarise subject topics or book chapters for students with dyslexia</a:t>
            </a:r>
            <a:r>
              <a:rPr b="1" lang="it" sz="900">
                <a:solidFill>
                  <a:schemeClr val="dk1"/>
                </a:solidFill>
              </a:rPr>
              <a:t>.</a:t>
            </a:r>
            <a:endParaRPr sz="900"/>
          </a:p>
        </p:txBody>
      </p:sp>
      <p:sp>
        <p:nvSpPr>
          <p:cNvPr id="176" name="Google Shape;176;p30"/>
          <p:cNvSpPr txBox="1"/>
          <p:nvPr/>
        </p:nvSpPr>
        <p:spPr>
          <a:xfrm>
            <a:off x="739700" y="1151275"/>
            <a:ext cx="5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629250" y="463950"/>
            <a:ext cx="1485000" cy="2181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-Students with dyslexia have difficulties in reading and </a:t>
            </a:r>
            <a:r>
              <a:rPr lang="it" sz="900">
                <a:solidFill>
                  <a:schemeClr val="dk1"/>
                </a:solidFill>
              </a:rPr>
              <a:t>comprehending</a:t>
            </a:r>
            <a:r>
              <a:rPr lang="it" sz="900">
                <a:solidFill>
                  <a:schemeClr val="dk1"/>
                </a:solidFill>
              </a:rPr>
              <a:t> a text: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-They don’t have a way to easily grasp the concepts, making the learning slow.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-They need an easy way to autonomously review school subjects, indeed they usually ask for external help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2214450" y="468850"/>
            <a:ext cx="1485000" cy="1438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Through the app the students can learn in an easier and efficient way, avoiding tiring readings, relying on recordings from a huge collection built thanks to a lot of students' support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629250" y="2906925"/>
            <a:ext cx="1485000" cy="7389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Skuola.net, ad hoc textbooks, Youtube, </a:t>
            </a:r>
            <a:r>
              <a:rPr lang="it" sz="900">
                <a:solidFill>
                  <a:schemeClr val="dk1"/>
                </a:solidFill>
              </a:rPr>
              <a:t>voice synthesizers, tutors, concept maps </a:t>
            </a:r>
            <a:endParaRPr sz="900"/>
          </a:p>
        </p:txBody>
      </p:sp>
      <p:sp>
        <p:nvSpPr>
          <p:cNvPr id="180" name="Google Shape;180;p30"/>
          <p:cNvSpPr txBox="1"/>
          <p:nvPr/>
        </p:nvSpPr>
        <p:spPr>
          <a:xfrm>
            <a:off x="3841725" y="2939025"/>
            <a:ext cx="1425300" cy="6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Sum-AppAudio = Spotify for school summaries.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2216750" y="2246850"/>
            <a:ext cx="1485000" cy="13989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>
                <a:solidFill>
                  <a:schemeClr val="dk1"/>
                </a:solidFill>
              </a:rPr>
              <a:t>-</a:t>
            </a:r>
            <a:r>
              <a:rPr lang="it" sz="800"/>
              <a:t>Number of produced and listened recordings (monthly).</a:t>
            </a:r>
            <a:endParaRPr sz="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/>
              <a:t>-Content quality trends thanks to feedback system.</a:t>
            </a:r>
            <a:endParaRPr sz="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/>
              <a:t>-How many results appear for a single topic.</a:t>
            </a:r>
            <a:endParaRPr sz="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/>
              <a:t>-How many people use the app regularly (rate of accesses)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2" name="Google Shape;182;p30"/>
          <p:cNvSpPr txBox="1"/>
          <p:nvPr/>
        </p:nvSpPr>
        <p:spPr>
          <a:xfrm>
            <a:off x="7057300" y="2577368"/>
            <a:ext cx="1485000" cy="1065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Select classes with a dyslexic student in Rome schools, so classmates can help each other</a:t>
            </a:r>
            <a:r>
              <a:rPr lang="it" sz="900">
                <a:solidFill>
                  <a:schemeClr val="dk1"/>
                </a:solidFill>
              </a:rPr>
              <a:t> -Tutors / Support teachers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5441950" y="2246850"/>
            <a:ext cx="1522200" cy="13989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-Flyers distribution in front of selected schools and associations of this sector.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-A social page dealing with dyslexia problem.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-Meetings in school where we present our project to students.</a:t>
            </a:r>
            <a:endParaRPr sz="900"/>
          </a:p>
        </p:txBody>
      </p:sp>
      <p:sp>
        <p:nvSpPr>
          <p:cNvPr id="184" name="Google Shape;184;p30"/>
          <p:cNvSpPr txBox="1"/>
          <p:nvPr/>
        </p:nvSpPr>
        <p:spPr>
          <a:xfrm>
            <a:off x="7057300" y="468850"/>
            <a:ext cx="1485000" cy="1864200"/>
          </a:xfrm>
          <a:prstGeom prst="rect">
            <a:avLst/>
          </a:prstGeom>
          <a:solidFill>
            <a:srgbClr val="FEFEF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-Students with dyslexia problems (2% from primary schools, 5.6% from middle schools, 4.7% from high schools).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-Schools and pedagogical associations -Support teachers.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</a:rPr>
              <a:t>-Every student who want to help other ones.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5" name="Google Shape;185;p30"/>
          <p:cNvSpPr txBox="1"/>
          <p:nvPr/>
        </p:nvSpPr>
        <p:spPr>
          <a:xfrm>
            <a:off x="633750" y="4018600"/>
            <a:ext cx="3857700" cy="8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1605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-Server/database maintenance;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-Channels’ cost;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4640850" y="4021775"/>
            <a:ext cx="3857700" cy="8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Cost of the application in the mobile store;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Partnerships with schools/associations;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Partnerships with publishing companies to certify their content;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solidFill>
                  <a:schemeClr val="dk1"/>
                </a:solidFill>
              </a:rPr>
              <a:t>- Banner advertisements;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7" name="Google Shape;187;p30"/>
          <p:cNvSpPr txBox="1"/>
          <p:nvPr/>
        </p:nvSpPr>
        <p:spPr>
          <a:xfrm>
            <a:off x="5444250" y="463950"/>
            <a:ext cx="10434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450" y="2385052"/>
            <a:ext cx="576900" cy="17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Last week </a:t>
            </a:r>
            <a:r>
              <a:rPr lang="it"/>
              <a:t>Validation Plan 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74221" y="1783556"/>
            <a:ext cx="3892500" cy="4323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500"/>
              </a:spcAft>
              <a:buNone/>
            </a:pPr>
            <a:r>
              <a:rPr b="1" lang="it"/>
              <a:t>Assumptions we have validated:</a:t>
            </a:r>
            <a:endParaRPr b="1"/>
          </a:p>
        </p:txBody>
      </p:sp>
      <p:sp>
        <p:nvSpPr>
          <p:cNvPr id="195" name="Google Shape;195;p31"/>
          <p:cNvSpPr txBox="1"/>
          <p:nvPr>
            <p:ph idx="2" type="body"/>
          </p:nvPr>
        </p:nvSpPr>
        <p:spPr>
          <a:xfrm>
            <a:off x="374222" y="2215754"/>
            <a:ext cx="3892500" cy="23325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The interest of dyslexic students and tutors to use the app; 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The interest of non-dyslexic students to upload recorded files;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The usefulness of the audio model for dyslexic students;                                          </a:t>
            </a:r>
            <a:r>
              <a:rPr lang="it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>
            <p:ph idx="3" type="body"/>
          </p:nvPr>
        </p:nvSpPr>
        <p:spPr>
          <a:xfrm>
            <a:off x="4825586" y="1783556"/>
            <a:ext cx="3895800" cy="4323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500"/>
              </a:spcAft>
              <a:buNone/>
            </a:pPr>
            <a:r>
              <a:rPr b="1" lang="it"/>
              <a:t>How:</a:t>
            </a:r>
            <a:endParaRPr b="1"/>
          </a:p>
        </p:txBody>
      </p:sp>
      <p:sp>
        <p:nvSpPr>
          <p:cNvPr id="197" name="Google Shape;197;p31"/>
          <p:cNvSpPr txBox="1"/>
          <p:nvPr>
            <p:ph idx="4" type="body"/>
          </p:nvPr>
        </p:nvSpPr>
        <p:spPr>
          <a:xfrm>
            <a:off x="4825586" y="2215754"/>
            <a:ext cx="3895800" cy="23325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Surveys/questionnaires on social networks;     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MVP: give audio files to dyslexic students verifying their comprehension quality;  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 rot="1334427">
            <a:off x="4335306" y="2412347"/>
            <a:ext cx="421671" cy="155265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/>
          <p:nvPr/>
        </p:nvSpPr>
        <p:spPr>
          <a:xfrm rot="2445">
            <a:off x="4335202" y="3835077"/>
            <a:ext cx="421800" cy="1554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/>
          <p:nvPr/>
        </p:nvSpPr>
        <p:spPr>
          <a:xfrm rot="-1738289">
            <a:off x="4335182" y="2908502"/>
            <a:ext cx="421781" cy="155222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456325" y="3992845"/>
            <a:ext cx="265800" cy="24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Last week results analysis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87600" y="1697001"/>
            <a:ext cx="8368800" cy="31251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 fontScale="92500"/>
          </a:bodyPr>
          <a:lstStyle/>
          <a:p>
            <a:pPr indent="-316706" lvl="0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🞆"/>
            </a:pPr>
            <a:r>
              <a:rPr lang="it" sz="1500"/>
              <a:t>N</a:t>
            </a:r>
            <a:r>
              <a:rPr lang="it" sz="1500"/>
              <a:t>ew generations of students prefer electronic devices during the study than paper tools. Moreover, the use of PC is predominant, but the use of smartphone is increasing;</a:t>
            </a:r>
            <a:endParaRPr sz="15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🞆"/>
            </a:pPr>
            <a:r>
              <a:rPr lang="it" sz="1500"/>
              <a:t>General study method satisfaction increased, but there are still some problematic issues;</a:t>
            </a:r>
            <a:endParaRPr sz="15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🞆"/>
            </a:pPr>
            <a:r>
              <a:rPr lang="it" sz="1500"/>
              <a:t>90% of dyslexic students think that the App could be useful for them;</a:t>
            </a:r>
            <a:endParaRPr sz="15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🞆"/>
            </a:pPr>
            <a:r>
              <a:rPr lang="it" sz="1500"/>
              <a:t>More contact with dyslexic students, therefore more will to help (even without rewards);</a:t>
            </a:r>
            <a:endParaRPr sz="15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🞆"/>
            </a:pPr>
            <a:r>
              <a:rPr lang="it" sz="1500"/>
              <a:t>90% of tutors think that the App could be useful for students, moreover they will be available to certify the quality of some recordings;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Last week actions summary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 rot="236">
            <a:off x="196350" y="1782000"/>
            <a:ext cx="8751300" cy="30618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63011"/>
              <a:buFont typeface="Arial"/>
              <a:buNone/>
            </a:pPr>
            <a:r>
              <a:t/>
            </a:r>
            <a:endParaRPr sz="1745"/>
          </a:p>
          <a:p>
            <a:pPr indent="-320994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Char char="+"/>
            </a:pPr>
            <a:r>
              <a:rPr lang="it" sz="2328"/>
              <a:t>The application should be developed both for PC and smartphone, not only on the latter as we initially thought</a:t>
            </a:r>
            <a:endParaRPr sz="2328"/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28"/>
          </a:p>
          <a:p>
            <a:pPr indent="-320673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−"/>
            </a:pPr>
            <a:r>
              <a:rPr lang="it" sz="2319"/>
              <a:t>Remove: gift card (at least for the first period)</a:t>
            </a:r>
            <a:endParaRPr sz="2319"/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19"/>
          </a:p>
          <a:p>
            <a:pPr indent="-320994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Char char="+"/>
            </a:pPr>
            <a:r>
              <a:rPr lang="it" sz="2328"/>
              <a:t>Add: guidelines for audio creators (specific titles, clear concepts, loud voice, short recordings, repetition of principal concepts, chronological order)</a:t>
            </a:r>
            <a:endParaRPr sz="2328"/>
          </a:p>
          <a:p>
            <a:pPr indent="0" lvl="0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28"/>
          </a:p>
          <a:p>
            <a:pPr indent="-320994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Char char="+"/>
            </a:pPr>
            <a:r>
              <a:rPr lang="it" sz="2328"/>
              <a:t>Add: optional concept maps together with the recordings</a:t>
            </a:r>
            <a:endParaRPr sz="2328"/>
          </a:p>
          <a:p>
            <a:pPr indent="0" lvl="0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28"/>
          </a:p>
          <a:p>
            <a:pPr indent="-320994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Char char="+"/>
            </a:pPr>
            <a:r>
              <a:rPr lang="it" sz="2328"/>
              <a:t>Add: show up authors nicknames</a:t>
            </a:r>
            <a:endParaRPr sz="2328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Validation Plan of this week </a:t>
            </a:r>
            <a:endParaRPr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74221" y="1783556"/>
            <a:ext cx="3892500" cy="4323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500"/>
              </a:spcAft>
              <a:buNone/>
            </a:pPr>
            <a:r>
              <a:rPr b="1" lang="it"/>
              <a:t>New assumptions to be validated:</a:t>
            </a:r>
            <a:endParaRPr b="1"/>
          </a:p>
        </p:txBody>
      </p:sp>
      <p:sp>
        <p:nvSpPr>
          <p:cNvPr id="220" name="Google Shape;220;p34"/>
          <p:cNvSpPr txBox="1"/>
          <p:nvPr>
            <p:ph idx="2" type="body"/>
          </p:nvPr>
        </p:nvSpPr>
        <p:spPr>
          <a:xfrm>
            <a:off x="374222" y="2215754"/>
            <a:ext cx="3892500" cy="23325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Usage of the App in terms of uploading and listening (frequency)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Revenue (App price, donations ... )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/>
              <a:t>                             </a:t>
            </a:r>
            <a:r>
              <a:rPr lang="it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>
            <p:ph idx="3" type="body"/>
          </p:nvPr>
        </p:nvSpPr>
        <p:spPr>
          <a:xfrm>
            <a:off x="4825586" y="1783556"/>
            <a:ext cx="3895800" cy="4323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500"/>
              </a:spcAft>
              <a:buNone/>
            </a:pPr>
            <a:r>
              <a:rPr b="1" lang="it"/>
              <a:t>How:</a:t>
            </a:r>
            <a:endParaRPr b="1"/>
          </a:p>
        </p:txBody>
      </p:sp>
      <p:sp>
        <p:nvSpPr>
          <p:cNvPr id="222" name="Google Shape;222;p34"/>
          <p:cNvSpPr txBox="1"/>
          <p:nvPr>
            <p:ph idx="4" type="body"/>
          </p:nvPr>
        </p:nvSpPr>
        <p:spPr>
          <a:xfrm>
            <a:off x="4825586" y="2215754"/>
            <a:ext cx="3895800" cy="23325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❏"/>
            </a:pPr>
            <a:r>
              <a:rPr lang="it"/>
              <a:t>Surveys/questionnaires on social networks;     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/>
          <p:nvPr/>
        </p:nvSpPr>
        <p:spPr>
          <a:xfrm rot="721757">
            <a:off x="4335273" y="2989709"/>
            <a:ext cx="421761" cy="155219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/>
          <p:nvPr/>
        </p:nvSpPr>
        <p:spPr>
          <a:xfrm rot="-1943395">
            <a:off x="4335294" y="3441370"/>
            <a:ext cx="421708" cy="155058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456325" y="3992845"/>
            <a:ext cx="265800" cy="24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804863" y="334566"/>
            <a:ext cx="2660700" cy="1213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/>
              <a:t>New</a:t>
            </a:r>
            <a:r>
              <a:rPr lang="it" sz="2100"/>
              <a:t> Questionnaire</a:t>
            </a:r>
            <a:endParaRPr sz="2100"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3641725" y="334575"/>
            <a:ext cx="4817400" cy="47538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72000">
            <a:norm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it"/>
              <a:t>  </a:t>
            </a:r>
            <a:r>
              <a:rPr b="1" lang="it"/>
              <a:t>CONTENT SUMMARY:</a:t>
            </a:r>
            <a:r>
              <a:rPr lang="it"/>
              <a:t> 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❖"/>
            </a:pPr>
            <a:r>
              <a:rPr lang="it"/>
              <a:t>Audio tools usage in the current state of art; (only for dyslexic)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it"/>
              <a:t>Frequency of uploading and listening of the recorded content;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it"/>
              <a:t>Usage of other competitors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it"/>
              <a:t>Comments on audio tests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it" sz="1500"/>
              <a:t>Economic questions (App price, donations..)</a:t>
            </a:r>
            <a:endParaRPr sz="1500"/>
          </a:p>
        </p:txBody>
      </p:sp>
      <p:sp>
        <p:nvSpPr>
          <p:cNvPr id="232" name="Google Shape;232;p35"/>
          <p:cNvSpPr txBox="1"/>
          <p:nvPr>
            <p:ph idx="2" type="body"/>
          </p:nvPr>
        </p:nvSpPr>
        <p:spPr>
          <a:xfrm>
            <a:off x="804863" y="1753384"/>
            <a:ext cx="2660700" cy="27003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❖"/>
            </a:pPr>
            <a:r>
              <a:rPr b="1" lang="it" sz="1400"/>
              <a:t>A</a:t>
            </a:r>
            <a:r>
              <a:rPr b="1" lang="it" sz="1400"/>
              <a:t>ddressed to</a:t>
            </a:r>
            <a:r>
              <a:rPr lang="it" sz="1400"/>
              <a:t>:     Scholars and ex-students, dyslexic and not.</a:t>
            </a:r>
            <a:endParaRPr sz="14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❖"/>
            </a:pPr>
            <a:r>
              <a:rPr b="1" lang="it" sz="1400"/>
              <a:t>Where</a:t>
            </a:r>
            <a:r>
              <a:rPr lang="it" sz="1400"/>
              <a:t>:                         Our contacts, facebook groups about dyslexia.</a:t>
            </a:r>
            <a:endParaRPr sz="1400"/>
          </a:p>
        </p:txBody>
      </p:sp>
      <p:sp>
        <p:nvSpPr>
          <p:cNvPr id="233" name="Google Shape;233;p35"/>
          <p:cNvSpPr txBox="1"/>
          <p:nvPr/>
        </p:nvSpPr>
        <p:spPr>
          <a:xfrm>
            <a:off x="6386825" y="3115700"/>
            <a:ext cx="1990500" cy="831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Questionnaire Link: </a:t>
            </a:r>
            <a:r>
              <a:rPr lang="it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https://forms.gle/QuVuZAP4pvYhy48HA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100" y="2374438"/>
            <a:ext cx="2605600" cy="260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804863" y="334566"/>
            <a:ext cx="2660700" cy="1213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/>
              <a:t>Minimum Viable Product</a:t>
            </a:r>
            <a:endParaRPr sz="2100"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558125" y="364200"/>
            <a:ext cx="4689600" cy="41073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it"/>
              <a:t>Results until now:</a:t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/>
              <a:t>The majority of people who listened the recordings answered with a positive feedback regarding the usefulness of it for dysliexic students. But there’s still a percentage that considered them not clear and gives us feedbacks to improve their quality.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/>
          </a:p>
        </p:txBody>
      </p:sp>
      <p:sp>
        <p:nvSpPr>
          <p:cNvPr id="241" name="Google Shape;241;p36"/>
          <p:cNvSpPr txBox="1"/>
          <p:nvPr>
            <p:ph idx="2" type="body"/>
          </p:nvPr>
        </p:nvSpPr>
        <p:spPr>
          <a:xfrm>
            <a:off x="804863" y="1741478"/>
            <a:ext cx="2660700" cy="27003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 fontScale="85000" lnSpcReduction="10000"/>
          </a:bodyPr>
          <a:lstStyle/>
          <a:p>
            <a:pPr indent="-304165" lvl="0" marL="457200" rtl="0" algn="l">
              <a:spcBef>
                <a:spcPts val="300"/>
              </a:spcBef>
              <a:spcAft>
                <a:spcPts val="0"/>
              </a:spcAft>
              <a:buSzPct val="100000"/>
              <a:buChar char="❖"/>
            </a:pPr>
            <a:r>
              <a:rPr b="1" lang="it" sz="1400"/>
              <a:t>Addressed to</a:t>
            </a:r>
            <a:r>
              <a:rPr lang="it" sz="1400"/>
              <a:t>:</a:t>
            </a:r>
            <a:endParaRPr sz="14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400"/>
              <a:t>Dyslexic students;</a:t>
            </a:r>
            <a:endParaRPr sz="1400"/>
          </a:p>
          <a:p>
            <a:pPr indent="-304165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❖"/>
            </a:pPr>
            <a:r>
              <a:rPr b="1" lang="it" sz="1400"/>
              <a:t>Where</a:t>
            </a:r>
            <a:r>
              <a:rPr lang="it" sz="1400"/>
              <a:t>: </a:t>
            </a:r>
            <a:endParaRPr sz="14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400"/>
              <a:t>Our contacts, questionnaire, Landing Page on Facebook;</a:t>
            </a:r>
            <a:endParaRPr sz="1400"/>
          </a:p>
          <a:p>
            <a:pPr indent="-304165" lvl="0" marL="457200" rtl="0" algn="l"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b="1" lang="it" sz="1400"/>
              <a:t>What:</a:t>
            </a:r>
            <a:endParaRPr b="1" sz="14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400"/>
              <a:t>To verify the usefulness of the audio system for dyslexic students, we have provided them some audio recordings; they listened and gave us a feedback. 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 txBox="1"/>
          <p:nvPr/>
        </p:nvSpPr>
        <p:spPr>
          <a:xfrm>
            <a:off x="4080875" y="2788100"/>
            <a:ext cx="36441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it" sz="1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“Mettete oltre audio gli scritti e per quale scuola”</a:t>
            </a:r>
            <a:endParaRPr b="1" i="1" sz="1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3694625" y="3743300"/>
            <a:ext cx="4416600" cy="6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i="1" lang="it" sz="1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b="1" i="1" lang="it" sz="1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Consiglio di marcare meglio alcune parole chiave, nel senso di pronunciarle meglio poiché alcune volte non si è capito bene “</a:t>
            </a:r>
            <a:endParaRPr b="1" i="1" sz="1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3778850" y="3185600"/>
            <a:ext cx="4188900" cy="51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i="1" lang="it" sz="1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“Andare un po più lenti e fare ogni concetto spiegato una summa per seguire meglio”</a:t>
            </a:r>
            <a:r>
              <a:rPr b="1" i="1" lang="it"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i="1" sz="13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tazione">
  <a:themeElements>
    <a:clrScheme name="Personalizzato 10">
      <a:dk1>
        <a:srgbClr val="000000"/>
      </a:dk1>
      <a:lt1>
        <a:srgbClr val="EBEBEB"/>
      </a:lt1>
      <a:dk2>
        <a:srgbClr val="2C3C43"/>
      </a:dk2>
      <a:lt2>
        <a:srgbClr val="B0B0B0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